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9"/>
  </p:notesMasterIdLst>
  <p:handoutMasterIdLst>
    <p:handoutMasterId r:id="rId20"/>
  </p:handoutMasterIdLst>
  <p:sldIdLst>
    <p:sldId id="257" r:id="rId2"/>
    <p:sldId id="692" r:id="rId3"/>
    <p:sldId id="666" r:id="rId4"/>
    <p:sldId id="670" r:id="rId5"/>
    <p:sldId id="680" r:id="rId6"/>
    <p:sldId id="681" r:id="rId7"/>
    <p:sldId id="669" r:id="rId8"/>
    <p:sldId id="671" r:id="rId9"/>
    <p:sldId id="701" r:id="rId10"/>
    <p:sldId id="702" r:id="rId11"/>
    <p:sldId id="674" r:id="rId12"/>
    <p:sldId id="685" r:id="rId13"/>
    <p:sldId id="703" r:id="rId14"/>
    <p:sldId id="699" r:id="rId15"/>
    <p:sldId id="700" r:id="rId16"/>
    <p:sldId id="619" r:id="rId17"/>
    <p:sldId id="689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09FA72-789A-E3AD-5C2E-E5FE4BD2C22E}" name="Erika Chenais" initials="EC" userId="S::erika.chenais@sva.se::1b34227b-d0e2-4118-98cc-ee570afe79f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0"/>
  </p:normalViewPr>
  <p:slideViewPr>
    <p:cSldViewPr>
      <p:cViewPr varScale="1">
        <p:scale>
          <a:sx n="96" d="100"/>
          <a:sy n="96" d="100"/>
        </p:scale>
        <p:origin x="1544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53C691E6-4A0A-CA4B-A0F7-0728EDBBBA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12D2187-7053-894C-9BDC-5667C25B361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2F1DCD97-80CF-CB4D-8429-5F02B36CCB5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E33977C6-9027-7B46-BCB4-23E0D866276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cs typeface="Arial" panose="020B0604020202020204" pitchFamily="34" charset="0"/>
              </a:defRPr>
            </a:lvl1pPr>
          </a:lstStyle>
          <a:p>
            <a:fld id="{8D35AE4C-185A-734F-B7A0-0302FEEDFCFF}" type="slidenum">
              <a:rPr lang="en-US" altLang="en-UG"/>
              <a:pPr/>
              <a:t>‹#›</a:t>
            </a:fld>
            <a:endParaRPr lang="en-US" altLang="en-UG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CF134183-7E28-C840-8C6B-6805606A71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06014403-715C-B640-953D-E5E47241D71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5133172-1631-2F41-A574-5E980606189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5" name="Rectangle 5">
            <a:extLst>
              <a:ext uri="{FF2B5EF4-FFF2-40B4-BE49-F238E27FC236}">
                <a16:creationId xmlns:a16="http://schemas.microsoft.com/office/drawing/2014/main" id="{D41DF5C4-A83C-A64C-AF0F-3EF6A8AB164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26" name="Rectangle 6">
            <a:extLst>
              <a:ext uri="{FF2B5EF4-FFF2-40B4-BE49-F238E27FC236}">
                <a16:creationId xmlns:a16="http://schemas.microsoft.com/office/drawing/2014/main" id="{2F393081-07B1-3344-A07C-9C21DAA44E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27" name="Rectangle 7">
            <a:extLst>
              <a:ext uri="{FF2B5EF4-FFF2-40B4-BE49-F238E27FC236}">
                <a16:creationId xmlns:a16="http://schemas.microsoft.com/office/drawing/2014/main" id="{4E7D1B29-3EC6-4C42-BAE6-D1784EAE79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8A7BD020-FFD0-354A-83A8-1EAE1A2FE8C6}" type="slidenum">
              <a:rPr lang="en-US" altLang="en-UG"/>
              <a:pPr/>
              <a:t>‹#›</a:t>
            </a:fld>
            <a:endParaRPr lang="en-US" altLang="en-U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Farmers were ranked the most ecconomically affected stakeholder followed by butchers, middlemen, tax-</a:t>
            </a:r>
            <a:r>
              <a:rPr lang="sv-SE" altLang="sv-SE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collectors</a:t>
            </a:r>
            <a:r>
              <a:rPr lang="sv-SE" altLang="sv-SE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consumers and veterinarians.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BD020-FFD0-354A-83A8-1EAE1A2FE8C6}" type="slidenum">
              <a:rPr lang="en-US" altLang="en-UG" smtClean="0"/>
              <a:pPr/>
              <a:t>11</a:t>
            </a:fld>
            <a:endParaRPr lang="en-US" altLang="en-UG"/>
          </a:p>
        </p:txBody>
      </p:sp>
    </p:spTree>
    <p:extLst>
      <p:ext uri="{BB962C8B-B14F-4D97-AF65-F5344CB8AC3E}">
        <p14:creationId xmlns:p14="http://schemas.microsoft.com/office/powerpoint/2010/main" val="3402791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641D57E-7FFB-0445-9E20-BAD667289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2EC89F-BC9A-FE4C-8C60-959B4CE0BE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50FF44-4072-BD47-96C3-A3679DE7E2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7D77C-224C-B649-A490-8241D4B3C026}" type="slidenum">
              <a:rPr lang="en-US" altLang="en-UG"/>
              <a:pPr/>
              <a:t>‹#›</a:t>
            </a:fld>
            <a:endParaRPr lang="en-US" altLang="en-UG"/>
          </a:p>
        </p:txBody>
      </p:sp>
    </p:spTree>
    <p:extLst>
      <p:ext uri="{BB962C8B-B14F-4D97-AF65-F5344CB8AC3E}">
        <p14:creationId xmlns:p14="http://schemas.microsoft.com/office/powerpoint/2010/main" val="272247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1526C3-9029-C249-9E03-A8CDEA02F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1AAA89-2DCD-9B4F-85DF-697AC13B5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5FC38C-5C0C-9E48-9886-9592053A5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1CAF8-B0CA-3541-9047-F05C34932B11}" type="slidenum">
              <a:rPr lang="en-US" altLang="en-UG"/>
              <a:pPr/>
              <a:t>‹#›</a:t>
            </a:fld>
            <a:endParaRPr lang="en-US" altLang="en-UG"/>
          </a:p>
        </p:txBody>
      </p:sp>
    </p:spTree>
    <p:extLst>
      <p:ext uri="{BB962C8B-B14F-4D97-AF65-F5344CB8AC3E}">
        <p14:creationId xmlns:p14="http://schemas.microsoft.com/office/powerpoint/2010/main" val="221991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EF55C8-B406-584A-9D3C-B88FF74C2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49DBDE-EAFA-9E4F-9E78-49FDC530BC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D85151-4F04-3545-A801-334D5F16EC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DBE64-815B-564A-A424-C6D5C12BC561}" type="slidenum">
              <a:rPr lang="en-US" altLang="en-UG"/>
              <a:pPr/>
              <a:t>‹#›</a:t>
            </a:fld>
            <a:endParaRPr lang="en-US" altLang="en-UG"/>
          </a:p>
        </p:txBody>
      </p:sp>
    </p:spTree>
    <p:extLst>
      <p:ext uri="{BB962C8B-B14F-4D97-AF65-F5344CB8AC3E}">
        <p14:creationId xmlns:p14="http://schemas.microsoft.com/office/powerpoint/2010/main" val="1147202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27B1F3-DBBC-B949-9C42-E0CDAD8467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5E5CBB-F0B5-9540-A988-F6D98D9E29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D8FE8D-4FE5-574C-AC77-7C25715C63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34399-45B4-9545-AFB0-83D4D2FB3ACC}" type="slidenum">
              <a:rPr lang="en-US" altLang="en-UG"/>
              <a:pPr/>
              <a:t>‹#›</a:t>
            </a:fld>
            <a:endParaRPr lang="en-US" altLang="en-UG"/>
          </a:p>
        </p:txBody>
      </p:sp>
    </p:spTree>
    <p:extLst>
      <p:ext uri="{BB962C8B-B14F-4D97-AF65-F5344CB8AC3E}">
        <p14:creationId xmlns:p14="http://schemas.microsoft.com/office/powerpoint/2010/main" val="157229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C6BC63-8C17-F640-80D7-AA6917EC65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2CDEB6-661F-9C48-A03F-17009C0EB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7A3259-5A45-3242-90FA-42655299B0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7D88C-84D5-B242-B04B-E3607CB69C1B}" type="slidenum">
              <a:rPr lang="en-US" altLang="en-UG"/>
              <a:pPr/>
              <a:t>‹#›</a:t>
            </a:fld>
            <a:endParaRPr lang="en-US" altLang="en-UG"/>
          </a:p>
        </p:txBody>
      </p:sp>
    </p:spTree>
    <p:extLst>
      <p:ext uri="{BB962C8B-B14F-4D97-AF65-F5344CB8AC3E}">
        <p14:creationId xmlns:p14="http://schemas.microsoft.com/office/powerpoint/2010/main" val="4196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2284B4-4095-6046-9A03-712FA4DCFB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5C0C18-4968-2041-8588-096410145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DB4C6-D601-BD44-A1A0-8565BC8ED1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4342B-D8FE-4E42-B8FA-D3537A25D26E}" type="slidenum">
              <a:rPr lang="en-US" altLang="en-UG"/>
              <a:pPr/>
              <a:t>‹#›</a:t>
            </a:fld>
            <a:endParaRPr lang="en-US" altLang="en-UG"/>
          </a:p>
        </p:txBody>
      </p:sp>
    </p:spTree>
    <p:extLst>
      <p:ext uri="{BB962C8B-B14F-4D97-AF65-F5344CB8AC3E}">
        <p14:creationId xmlns:p14="http://schemas.microsoft.com/office/powerpoint/2010/main" val="100390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7DC3252-BC69-0F46-9EF0-3A99C5005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7342230-B812-964D-8AEA-EF65AA038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E76FA2-672C-F64E-9794-7B9195CE0C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A5246B-061C-7A48-AD6D-A8DD28BF9A70}" type="slidenum">
              <a:rPr lang="en-US" altLang="en-UG"/>
              <a:pPr/>
              <a:t>‹#›</a:t>
            </a:fld>
            <a:endParaRPr lang="en-US" altLang="en-UG"/>
          </a:p>
        </p:txBody>
      </p:sp>
    </p:spTree>
    <p:extLst>
      <p:ext uri="{BB962C8B-B14F-4D97-AF65-F5344CB8AC3E}">
        <p14:creationId xmlns:p14="http://schemas.microsoft.com/office/powerpoint/2010/main" val="355694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ED61EF1-9117-8148-A7BA-7BEF68BAD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F7FE6E3-31F0-7D4D-B0E1-ABE9EBECDF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02DB12-CA3C-8B4A-B580-0EF7A34056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50A65-1F85-A140-8C20-B86D5491B709}" type="slidenum">
              <a:rPr lang="en-US" altLang="en-UG"/>
              <a:pPr/>
              <a:t>‹#›</a:t>
            </a:fld>
            <a:endParaRPr lang="en-US" altLang="en-UG"/>
          </a:p>
        </p:txBody>
      </p:sp>
    </p:spTree>
    <p:extLst>
      <p:ext uri="{BB962C8B-B14F-4D97-AF65-F5344CB8AC3E}">
        <p14:creationId xmlns:p14="http://schemas.microsoft.com/office/powerpoint/2010/main" val="350938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CF27251-57EE-4543-8787-260F1AAAA5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4FF09DD-D7DE-DC4D-A16F-6B6F4CF79C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E2EBAE3-A7BD-694F-A829-4AFE21297C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E361F-308A-D345-81F8-3E222B2D6945}" type="slidenum">
              <a:rPr lang="en-US" altLang="en-UG"/>
              <a:pPr/>
              <a:t>‹#›</a:t>
            </a:fld>
            <a:endParaRPr lang="en-US" altLang="en-UG"/>
          </a:p>
        </p:txBody>
      </p:sp>
    </p:spTree>
    <p:extLst>
      <p:ext uri="{BB962C8B-B14F-4D97-AF65-F5344CB8AC3E}">
        <p14:creationId xmlns:p14="http://schemas.microsoft.com/office/powerpoint/2010/main" val="23858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40DD72-AC0F-F446-9EC4-90E5764930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96EB5-4C3E-2042-9589-CE7C9F1202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E1260F-8BED-524A-915B-DDDFB4453F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DD74E-BF09-B04F-8A8C-A4DD48C9CF61}" type="slidenum">
              <a:rPr lang="en-US" altLang="en-UG"/>
              <a:pPr/>
              <a:t>‹#›</a:t>
            </a:fld>
            <a:endParaRPr lang="en-US" altLang="en-UG"/>
          </a:p>
        </p:txBody>
      </p:sp>
    </p:spTree>
    <p:extLst>
      <p:ext uri="{BB962C8B-B14F-4D97-AF65-F5344CB8AC3E}">
        <p14:creationId xmlns:p14="http://schemas.microsoft.com/office/powerpoint/2010/main" val="17889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8F77CF-1031-9B4D-A213-9C918B2A9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D2A982-C74F-0445-8978-C711A1E690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82E67F-7095-8C43-A194-69BDB63584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64AF-BF7E-D746-B8F6-0A221B0AE8DA}" type="slidenum">
              <a:rPr lang="en-US" altLang="en-UG"/>
              <a:pPr/>
              <a:t>‹#›</a:t>
            </a:fld>
            <a:endParaRPr lang="en-US" altLang="en-UG"/>
          </a:p>
        </p:txBody>
      </p:sp>
    </p:spTree>
    <p:extLst>
      <p:ext uri="{BB962C8B-B14F-4D97-AF65-F5344CB8AC3E}">
        <p14:creationId xmlns:p14="http://schemas.microsoft.com/office/powerpoint/2010/main" val="69022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C006A-C5DA-9A43-B48F-6B1380D4D9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G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310457-D213-2D48-B721-77AE45A12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G"/>
              <a:t>Click to edit Master text styles</a:t>
            </a:r>
          </a:p>
          <a:p>
            <a:pPr lvl="1"/>
            <a:r>
              <a:rPr lang="en-US" altLang="en-UG"/>
              <a:t>Second level</a:t>
            </a:r>
          </a:p>
          <a:p>
            <a:pPr lvl="2"/>
            <a:r>
              <a:rPr lang="en-US" altLang="en-UG"/>
              <a:t>Third level</a:t>
            </a:r>
          </a:p>
          <a:p>
            <a:pPr lvl="3"/>
            <a:r>
              <a:rPr lang="en-US" altLang="en-UG"/>
              <a:t>Fourth level</a:t>
            </a:r>
          </a:p>
          <a:p>
            <a:pPr lvl="4"/>
            <a:r>
              <a:rPr lang="en-US" altLang="en-UG"/>
              <a:t>Fifth level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BF87B54A-CCB1-F04E-B301-056CCB33A7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CBF5FC07-D383-7746-A595-48025B62CC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565D1CF2-0852-4343-AA67-2DC119B98C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0097CA0-4925-0B46-A5AF-301BB4AC7070}" type="slidenum">
              <a:rPr lang="en-US" altLang="en-UG"/>
              <a:pPr/>
              <a:t>‹#›</a:t>
            </a:fld>
            <a:endParaRPr lang="en-US" altLang="en-U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C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lirotony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39922BB8-4709-8835-62C6-68B69DF72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434" y="582460"/>
            <a:ext cx="6716566" cy="6256490"/>
          </a:xfrm>
        </p:spPr>
        <p:txBody>
          <a:bodyPr rtlCol="0" anchor="t"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African swine fever control measures along the smallholder pig value chain in Kisoro and Moyo districts of Uganda: Adherence and perceived impact </a:t>
            </a:r>
            <a:br>
              <a:rPr lang="en-UG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G" sz="1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Tony Aliro</a:t>
            </a:r>
            <a:r>
              <a:rPr lang="en-US" sz="1800" i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Ståhl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Karl, Walter Odongo, 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Dione, Michel, </a:t>
            </a:r>
            <a:r>
              <a:rPr lang="en-GB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Okello, Daniel </a:t>
            </a:r>
            <a:r>
              <a:rPr lang="en-GB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Micheal</a:t>
            </a:r>
            <a:r>
              <a:rPr lang="en-GB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Charles Masembe, </a:t>
            </a:r>
            <a:r>
              <a:rPr lang="en-US" sz="1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Chenais</a:t>
            </a: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Erika</a:t>
            </a:r>
            <a:br>
              <a:rPr lang="en-UG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G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G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*corresponding author: </a:t>
            </a:r>
            <a:r>
              <a:rPr lang="en-US" sz="1800" i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alirotony@gmail.com</a:t>
            </a:r>
            <a:br>
              <a:rPr lang="en-UG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Presenter: Aliro Tonny </a:t>
            </a:r>
          </a:p>
        </p:txBody>
      </p:sp>
      <p:sp>
        <p:nvSpPr>
          <p:cNvPr id="19459" name="Slide Number Placeholder 2">
            <a:extLst>
              <a:ext uri="{FF2B5EF4-FFF2-40B4-BE49-F238E27FC236}">
                <a16:creationId xmlns:a16="http://schemas.microsoft.com/office/drawing/2014/main" id="{6042236F-AD49-1EC3-2F57-3311916C55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433388" y="4278313"/>
            <a:ext cx="5842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73D325-9525-4653-9326-14D22FFA9226}" type="slidenum">
              <a:rPr lang="en-US" altLang="en-US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>
              <a:solidFill>
                <a:srgbClr val="FEFFFF"/>
              </a:solidFill>
            </a:endParaRPr>
          </a:p>
        </p:txBody>
      </p:sp>
      <p:pic>
        <p:nvPicPr>
          <p:cNvPr id="19461" name="Picture 6" descr="Diagram&#10;&#10;Description automatically generated">
            <a:extLst>
              <a:ext uri="{FF2B5EF4-FFF2-40B4-BE49-F238E27FC236}">
                <a16:creationId xmlns:a16="http://schemas.microsoft.com/office/drawing/2014/main" id="{17AD0E06-2554-C8D3-9A1C-3877D8C69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899"/>
            <a:ext cx="24892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136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7A7C-2F50-F341-AE1C-6E8183112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221" y="41581"/>
            <a:ext cx="8856984" cy="1080120"/>
          </a:xfrm>
        </p:spPr>
        <p:txBody>
          <a:bodyPr/>
          <a:lstStyle/>
          <a:p>
            <a:r>
              <a:rPr lang="en-UG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Carcasses of pigs slaughtered from farmers’ homes were transported away using motorcycles to target customers.</a:t>
            </a:r>
          </a:p>
          <a:p>
            <a:endParaRPr lang="en-UG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G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Roasted pork was out of market.</a:t>
            </a:r>
          </a:p>
          <a:p>
            <a:endParaRPr lang="en-UG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FE106-800C-8A42-A7C1-54C21D33A535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48"/>
          <a:stretch/>
        </p:blipFill>
        <p:spPr bwMode="auto">
          <a:xfrm>
            <a:off x="183366" y="2116763"/>
            <a:ext cx="3779912" cy="4681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111E76-4A6C-E947-8082-1DAFA67A0A5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116763"/>
            <a:ext cx="4676666" cy="45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8369A618-0F3E-C091-B990-249928444E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33603"/>
            <a:ext cx="9036496" cy="1930400"/>
          </a:xfrm>
        </p:spPr>
        <p:txBody>
          <a:bodyPr/>
          <a:lstStyle/>
          <a:p>
            <a:r>
              <a:rPr lang="sv-SE" alt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Farmers were ranked the most ecconomically affected stakeholder followed by butchers, middlemen, tax-</a:t>
            </a:r>
            <a:r>
              <a:rPr lang="sv-SE" altLang="sv-SE" sz="28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collectors</a:t>
            </a:r>
            <a:r>
              <a:rPr lang="sv-SE" alt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consumers and veterinarians.</a:t>
            </a:r>
          </a:p>
          <a:p>
            <a:endParaRPr lang="sv-SE" alt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alt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farmers &amp; butchers were ranked highest.</a:t>
            </a:r>
          </a:p>
          <a:p>
            <a:endParaRPr lang="sv-SE" alt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alt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alt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alt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alt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Seven out of 10 FGDs ranked farmers in first position</a:t>
            </a:r>
          </a:p>
          <a:p>
            <a:endParaRPr lang="sv-SE" alt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alt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of 10 FGDs ranked butchers in first position</a:t>
            </a:r>
          </a:p>
          <a:p>
            <a:endParaRPr lang="sv-SE" alt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alt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alt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alt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alt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alt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9BEDA-3B7C-4048-32C1-E0A0B7CE30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E254BD-8194-5A4E-BB91-E1EF8B40409A}" type="datetime3">
              <a:rPr lang="en-US" smtClean="0"/>
              <a:pPr>
                <a:defRPr/>
              </a:pPr>
              <a:t>7 February 2023</a:t>
            </a:fld>
            <a:endParaRPr lang="en-US" dirty="0"/>
          </a:p>
        </p:txBody>
      </p:sp>
      <p:sp>
        <p:nvSpPr>
          <p:cNvPr id="28676" name="Slide Number Placeholder 4">
            <a:extLst>
              <a:ext uri="{FF2B5EF4-FFF2-40B4-BE49-F238E27FC236}">
                <a16:creationId xmlns:a16="http://schemas.microsoft.com/office/drawing/2014/main" id="{11E7D392-F5C3-48D0-53F8-2C35CBF1CD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532916-E3D8-4E48-B599-9D0C61901851}" type="slidenum">
              <a:rPr lang="en-US" altLang="sv-SE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sv-SE">
              <a:solidFill>
                <a:srgbClr val="FEFFF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EF80891-6028-AA40-A761-9795423DC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436845"/>
              </p:ext>
            </p:extLst>
          </p:nvPr>
        </p:nvGraphicFramePr>
        <p:xfrm>
          <a:off x="395536" y="2687365"/>
          <a:ext cx="8390318" cy="1483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8989">
                  <a:extLst>
                    <a:ext uri="{9D8B030D-6E8A-4147-A177-3AD203B41FA5}">
                      <a16:colId xmlns:a16="http://schemas.microsoft.com/office/drawing/2014/main" val="3049935936"/>
                    </a:ext>
                  </a:extLst>
                </a:gridCol>
                <a:gridCol w="543802">
                  <a:extLst>
                    <a:ext uri="{9D8B030D-6E8A-4147-A177-3AD203B41FA5}">
                      <a16:colId xmlns:a16="http://schemas.microsoft.com/office/drawing/2014/main" val="2186811327"/>
                    </a:ext>
                  </a:extLst>
                </a:gridCol>
                <a:gridCol w="686781">
                  <a:extLst>
                    <a:ext uri="{9D8B030D-6E8A-4147-A177-3AD203B41FA5}">
                      <a16:colId xmlns:a16="http://schemas.microsoft.com/office/drawing/2014/main" val="933716928"/>
                    </a:ext>
                  </a:extLst>
                </a:gridCol>
                <a:gridCol w="686781">
                  <a:extLst>
                    <a:ext uri="{9D8B030D-6E8A-4147-A177-3AD203B41FA5}">
                      <a16:colId xmlns:a16="http://schemas.microsoft.com/office/drawing/2014/main" val="2681142900"/>
                    </a:ext>
                  </a:extLst>
                </a:gridCol>
                <a:gridCol w="686781">
                  <a:extLst>
                    <a:ext uri="{9D8B030D-6E8A-4147-A177-3AD203B41FA5}">
                      <a16:colId xmlns:a16="http://schemas.microsoft.com/office/drawing/2014/main" val="1489550591"/>
                    </a:ext>
                  </a:extLst>
                </a:gridCol>
                <a:gridCol w="661343">
                  <a:extLst>
                    <a:ext uri="{9D8B030D-6E8A-4147-A177-3AD203B41FA5}">
                      <a16:colId xmlns:a16="http://schemas.microsoft.com/office/drawing/2014/main" val="2399104216"/>
                    </a:ext>
                  </a:extLst>
                </a:gridCol>
                <a:gridCol w="661343">
                  <a:extLst>
                    <a:ext uri="{9D8B030D-6E8A-4147-A177-3AD203B41FA5}">
                      <a16:colId xmlns:a16="http://schemas.microsoft.com/office/drawing/2014/main" val="1081788675"/>
                    </a:ext>
                  </a:extLst>
                </a:gridCol>
                <a:gridCol w="661343">
                  <a:extLst>
                    <a:ext uri="{9D8B030D-6E8A-4147-A177-3AD203B41FA5}">
                      <a16:colId xmlns:a16="http://schemas.microsoft.com/office/drawing/2014/main" val="3204620961"/>
                    </a:ext>
                  </a:extLst>
                </a:gridCol>
                <a:gridCol w="515172">
                  <a:extLst>
                    <a:ext uri="{9D8B030D-6E8A-4147-A177-3AD203B41FA5}">
                      <a16:colId xmlns:a16="http://schemas.microsoft.com/office/drawing/2014/main" val="2639020080"/>
                    </a:ext>
                  </a:extLst>
                </a:gridCol>
                <a:gridCol w="782077">
                  <a:extLst>
                    <a:ext uri="{9D8B030D-6E8A-4147-A177-3AD203B41FA5}">
                      <a16:colId xmlns:a16="http://schemas.microsoft.com/office/drawing/2014/main" val="3280308744"/>
                    </a:ext>
                  </a:extLst>
                </a:gridCol>
                <a:gridCol w="635906">
                  <a:extLst>
                    <a:ext uri="{9D8B030D-6E8A-4147-A177-3AD203B41FA5}">
                      <a16:colId xmlns:a16="http://schemas.microsoft.com/office/drawing/2014/main" val="3572646462"/>
                    </a:ext>
                  </a:extLst>
                </a:gridCol>
              </a:tblGrid>
              <a:tr h="354275">
                <a:tc rowSpan="2">
                  <a:txBody>
                    <a:bodyPr/>
                    <a:lstStyle/>
                    <a:p>
                      <a:pPr algn="ctr"/>
                      <a:r>
                        <a:rPr lang="en-UG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Stakeholders</a:t>
                      </a:r>
                      <a:endParaRPr lang="en-UG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G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Farmers’ FGDs</a:t>
                      </a:r>
                      <a:endParaRPr lang="en-UG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G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Traders’ FGDs</a:t>
                      </a:r>
                      <a:endParaRPr lang="en-UG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G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 FGDs</a:t>
                      </a:r>
                      <a:endParaRPr lang="en-UG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223640"/>
                  </a:ext>
                </a:extLst>
              </a:tr>
              <a:tr h="253558"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G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</a:t>
                      </a:r>
                      <a:endParaRPr lang="en-U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G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F2</a:t>
                      </a:r>
                      <a:endParaRPr lang="en-U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G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F3</a:t>
                      </a:r>
                      <a:endParaRPr lang="en-U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G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F4</a:t>
                      </a:r>
                      <a:endParaRPr lang="en-U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G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</a:t>
                      </a:r>
                      <a:endParaRPr lang="en-U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G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T2</a:t>
                      </a:r>
                      <a:endParaRPr lang="en-U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G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T3</a:t>
                      </a:r>
                      <a:endParaRPr lang="en-U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G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T4</a:t>
                      </a:r>
                      <a:endParaRPr lang="en-U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G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V1</a:t>
                      </a:r>
                      <a:endParaRPr lang="en-U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en-UG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V2</a:t>
                      </a:r>
                      <a:endParaRPr lang="en-U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38746660"/>
                  </a:ext>
                </a:extLst>
              </a:tr>
              <a:tr h="338372">
                <a:tc>
                  <a:txBody>
                    <a:bodyPr/>
                    <a:lstStyle/>
                    <a:p>
                      <a:r>
                        <a:rPr lang="en-UG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Farmers</a:t>
                      </a:r>
                      <a:endParaRPr lang="en-UG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G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G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G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G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G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G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G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08646492"/>
                  </a:ext>
                </a:extLst>
              </a:tr>
              <a:tr h="385989">
                <a:tc>
                  <a:txBody>
                    <a:bodyPr/>
                    <a:lstStyle/>
                    <a:p>
                      <a:r>
                        <a:rPr lang="en-UG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Butchers</a:t>
                      </a:r>
                      <a:endParaRPr lang="en-UG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G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G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G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G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G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8098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198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AB0FA-4E22-514E-BE11-606488B7E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36525"/>
            <a:ext cx="9036496" cy="6584950"/>
          </a:xfrm>
        </p:spPr>
        <p:txBody>
          <a:bodyPr/>
          <a:lstStyle/>
          <a:p>
            <a:r>
              <a:rPr lang="en-US" altLang="sv-SE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 extra cost of feeding confined market-ready pigs; housing confined free-range pigs; and other biosecurity measures suggest additional cost required to adhere to ASF control measures</a:t>
            </a:r>
          </a:p>
          <a:p>
            <a:endParaRPr lang="en-US" altLang="sv-SE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sv-SE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sv-SE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altLang="sv-SE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22118-8B62-E14C-96EB-9BC994FE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70D11-4A32-408C-9BAB-9DB9BC182D0A}" type="datetime3">
              <a:rPr lang="en-US" smtClean="0"/>
              <a:pPr>
                <a:defRPr/>
              </a:pPr>
              <a:t>7 February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F280A-E01D-F644-A613-9A483D46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5864E-E71A-4E0B-A14F-E2857A49FEBB}" type="slidenum">
              <a:rPr lang="en-US" altLang="en-UG" smtClean="0"/>
              <a:pPr>
                <a:defRPr/>
              </a:pPr>
              <a:t>12</a:t>
            </a:fld>
            <a:endParaRPr lang="en-US" altLang="en-U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E58F3B-53AA-3942-A923-4D583BE06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372" y="2580117"/>
            <a:ext cx="4392488" cy="3384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F23F27-2E4D-5847-B152-A9542781110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839" y="2564904"/>
            <a:ext cx="439248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62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6561D-AFAB-724A-B30F-634BF615A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06" y="0"/>
            <a:ext cx="8911378" cy="6858000"/>
          </a:xfrm>
        </p:spPr>
        <p:txBody>
          <a:bodyPr/>
          <a:lstStyle/>
          <a:p>
            <a:r>
              <a:rPr lang="en-UG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Uganda, pork is largely consumed in roasted form, usually in pork joints (closed during restriction) </a:t>
            </a:r>
          </a:p>
          <a:p>
            <a:endParaRPr lang="en-UG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G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C184E8-6FF4-D440-AEE5-A1D23F9FD32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6" y="1183855"/>
            <a:ext cx="4335556" cy="554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249E74-B3C1-AE40-A8D9-63BF0745B8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183855"/>
            <a:ext cx="3759491" cy="26933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0D79F5-2A93-814F-ACA1-4BF7C88FD0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079852"/>
            <a:ext cx="3759491" cy="264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5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E5D0B-E22A-9E41-BDAC-4F859209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C062C-558F-D241-A22A-203079B88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06956"/>
            <a:ext cx="8686800" cy="4525963"/>
          </a:xfrm>
        </p:spPr>
        <p:txBody>
          <a:bodyPr/>
          <a:lstStyle/>
          <a:p>
            <a:r>
              <a:rPr lang="en-US" sz="28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Supply of live pigs and pork from farmers’ homes to target customers by traders persisted.</a:t>
            </a:r>
            <a:endParaRPr lang="en-US" sz="2800" b="0" strike="sngStrike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Incurred cost for biosecurity and extra cost for feeding pigs were perceived as main economic impact during quarantine</a:t>
            </a:r>
            <a:r>
              <a:rPr lang="en-GB" sz="28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800" b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928231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EF3B-FD3F-C744-BA2F-80C5FCC4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10A37-9FEF-C349-8124-400CAB7DD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8820472" cy="4525963"/>
          </a:xfrm>
        </p:spPr>
        <p:txBody>
          <a:bodyPr/>
          <a:lstStyle/>
          <a:p>
            <a:r>
              <a:rPr lang="en-US" sz="28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recommend quantitative research method especially for assessing economic impact of imposed quarantine on pig stakeholders. </a:t>
            </a:r>
          </a:p>
          <a:p>
            <a:endParaRPr lang="en-UG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04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51152-F3FC-3448-A29A-04945D91450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F7B8534-8694-484E-802F-9864B0D98D78}" type="datetime3">
              <a:rPr lang="en-US"/>
              <a:pPr>
                <a:defRPr/>
              </a:pPr>
              <a:t>7 February 2023</a:t>
            </a:fld>
            <a:endParaRPr lang="en-US"/>
          </a:p>
        </p:txBody>
      </p:sp>
      <p:sp>
        <p:nvSpPr>
          <p:cNvPr id="32771" name="Slide Number Placeholder 4">
            <a:extLst>
              <a:ext uri="{FF2B5EF4-FFF2-40B4-BE49-F238E27FC236}">
                <a16:creationId xmlns:a16="http://schemas.microsoft.com/office/drawing/2014/main" id="{062B6309-6BC6-2AAB-9101-DB27AFD261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40A558-E806-4EB8-AB58-7FDEBF6B68D2}" type="slidenum">
              <a:rPr lang="en-US" altLang="en-US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>
              <a:solidFill>
                <a:srgbClr val="FEFFFF"/>
              </a:solidFill>
            </a:endParaRPr>
          </a:p>
        </p:txBody>
      </p:sp>
      <p:pic>
        <p:nvPicPr>
          <p:cNvPr id="32772" name="Picture 10">
            <a:extLst>
              <a:ext uri="{FF2B5EF4-FFF2-40B4-BE49-F238E27FC236}">
                <a16:creationId xmlns:a16="http://schemas.microsoft.com/office/drawing/2014/main" id="{91B89531-C8FE-EAE4-3BAB-AA10EE78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46" y="3557285"/>
            <a:ext cx="15621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11">
            <a:extLst>
              <a:ext uri="{FF2B5EF4-FFF2-40B4-BE49-F238E27FC236}">
                <a16:creationId xmlns:a16="http://schemas.microsoft.com/office/drawing/2014/main" id="{2EAE234B-050B-64D3-9E9D-C61D9689A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128588"/>
            <a:ext cx="23860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500" b="1" u="sng">
                <a:solidFill>
                  <a:schemeClr val="tx1"/>
                </a:solidFill>
                <a:ea typeface="MS PGothic" panose="020B0600070205080204" pitchFamily="34" charset="-128"/>
              </a:rPr>
              <a:t>ACKNOWLEDGEMENTS</a:t>
            </a:r>
            <a:endParaRPr lang="en-US" altLang="en-US" sz="1500" b="1" u="sng">
              <a:solidFill>
                <a:schemeClr val="tx1"/>
              </a:solidFill>
            </a:endParaRPr>
          </a:p>
        </p:txBody>
      </p:sp>
      <p:sp>
        <p:nvSpPr>
          <p:cNvPr id="32774" name="Rectangle 12">
            <a:extLst>
              <a:ext uri="{FF2B5EF4-FFF2-40B4-BE49-F238E27FC236}">
                <a16:creationId xmlns:a16="http://schemas.microsoft.com/office/drawing/2014/main" id="{2D507D95-7257-1961-A32B-580C9432C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1512518"/>
            <a:ext cx="2705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b="1" u="sng" dirty="0">
                <a:solidFill>
                  <a:schemeClr val="tx1"/>
                </a:solidFill>
                <a:ea typeface="MS PGothic" panose="020B0600070205080204" pitchFamily="34" charset="-128"/>
              </a:rPr>
              <a:t>My funding Institutions </a:t>
            </a:r>
            <a:endParaRPr lang="en-US" altLang="en-US" b="1" u="sng" dirty="0">
              <a:solidFill>
                <a:schemeClr val="tx1"/>
              </a:solidFill>
            </a:endParaRPr>
          </a:p>
        </p:txBody>
      </p:sp>
      <p:sp>
        <p:nvSpPr>
          <p:cNvPr id="32775" name="Subtitle 2">
            <a:extLst>
              <a:ext uri="{FF2B5EF4-FFF2-40B4-BE49-F238E27FC236}">
                <a16:creationId xmlns:a16="http://schemas.microsoft.com/office/drawing/2014/main" id="{2DBFA129-F39B-D101-59D7-FE73D1D06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4" y="1646238"/>
            <a:ext cx="5442296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Supervisors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Ass. prof. Charles </a:t>
            </a:r>
            <a:r>
              <a:rPr lang="en-US" alt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Masembe</a:t>
            </a: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BVM, MSc, PhD (PI-AU Funds)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Associate professor in Molecular Genetics &amp; Evolution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College of Natural Sciences – Makerere University</a:t>
            </a:r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Odongo Walter, PhD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Senior Lecturer, Agricultural Economy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Department of Rural Development and Agribusiness – Gulu University</a:t>
            </a:r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Karl </a:t>
            </a:r>
            <a:r>
              <a:rPr lang="en-US" alt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Ståhl</a:t>
            </a: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DVM, PhD, (PI-SVA Research)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State Epizootiologist, professor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National Veterinary Institute (SVA), Sweden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Ass. prof. Erika </a:t>
            </a:r>
            <a:r>
              <a:rPr lang="en-US" alt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Chenais</a:t>
            </a: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DVM, PhD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veterinary epidemiology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National Veterinary Institute (SVA), Sweden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6" name="Picture 1">
            <a:extLst>
              <a:ext uri="{FF2B5EF4-FFF2-40B4-BE49-F238E27FC236}">
                <a16:creationId xmlns:a16="http://schemas.microsoft.com/office/drawing/2014/main" id="{48C233FF-CBA4-9DA8-29F3-7B2328C5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846" y="4956230"/>
            <a:ext cx="1907682" cy="57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>
            <a:extLst>
              <a:ext uri="{FF2B5EF4-FFF2-40B4-BE49-F238E27FC236}">
                <a16:creationId xmlns:a16="http://schemas.microsoft.com/office/drawing/2014/main" id="{5A50C58F-B293-42F8-4E03-22B352DB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113" y="2159407"/>
            <a:ext cx="17700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1">
            <a:extLst>
              <a:ext uri="{FF2B5EF4-FFF2-40B4-BE49-F238E27FC236}">
                <a16:creationId xmlns:a16="http://schemas.microsoft.com/office/drawing/2014/main" id="{E26C5611-2A40-69D4-BD35-C966C6FEC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06" y="1821155"/>
            <a:ext cx="16478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Gulu University</a:t>
            </a: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80" name="Rectangle 2">
            <a:extLst>
              <a:ext uri="{FF2B5EF4-FFF2-40B4-BE49-F238E27FC236}">
                <a16:creationId xmlns:a16="http://schemas.microsoft.com/office/drawing/2014/main" id="{EE8C0B59-91BB-F7FD-8161-9DD12579E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425" y="3304347"/>
            <a:ext cx="20094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Makerere University</a:t>
            </a: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81" name="Picture 12" descr="Diagram&#10;&#10;Description automatically generated">
            <a:extLst>
              <a:ext uri="{FF2B5EF4-FFF2-40B4-BE49-F238E27FC236}">
                <a16:creationId xmlns:a16="http://schemas.microsoft.com/office/drawing/2014/main" id="{3D34DA13-4CEA-1F01-93A5-FB730C669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8" y="366713"/>
            <a:ext cx="1362075" cy="109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TextBox 1">
            <a:extLst>
              <a:ext uri="{FF2B5EF4-FFF2-40B4-BE49-F238E27FC236}">
                <a16:creationId xmlns:a16="http://schemas.microsoft.com/office/drawing/2014/main" id="{D0785BE7-4462-BD19-8E4C-5D243F08F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6763" y="771525"/>
            <a:ext cx="37372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 Team: </a:t>
            </a:r>
            <a:r>
              <a:rPr lang="sv-SE" altLang="sv-SE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hosting and facilitating this workshop 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id="{1391203B-6B56-394D-8F0B-6F5BEF604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66" y="2391417"/>
            <a:ext cx="955055" cy="69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718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65193-5BE1-0E45-AEF4-8BD8A17EC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70D11-4A32-408C-9BAB-9DB9BC182D0A}" type="datetime3">
              <a:rPr lang="en-US" smtClean="0"/>
              <a:pPr>
                <a:defRPr/>
              </a:pPr>
              <a:t>7 February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33664E-EC31-C542-B693-E09A6A8E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5864E-E71A-4E0B-A14F-E2857A49FEBB}" type="slidenum">
              <a:rPr lang="en-US" altLang="en-UG" smtClean="0"/>
              <a:pPr>
                <a:defRPr/>
              </a:pPr>
              <a:t>17</a:t>
            </a:fld>
            <a:endParaRPr lang="en-US" altLang="en-U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4E7F2A-2481-784C-915F-26B2888A16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99" y="-29682"/>
            <a:ext cx="9144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4CE8F8-902B-D445-8FEC-189A739531B4}"/>
              </a:ext>
            </a:extLst>
          </p:cNvPr>
          <p:cNvSpPr txBox="1"/>
          <p:nvPr/>
        </p:nvSpPr>
        <p:spPr>
          <a:xfrm>
            <a:off x="2354799" y="6358520"/>
            <a:ext cx="4699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G" sz="2800" b="1" i="1" dirty="0">
                <a:latin typeface="Arial Hebrew" pitchFamily="2" charset="-79"/>
                <a:cs typeface="Arial Hebrew" pitchFamily="2" charset="-79"/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307100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F295E-73B0-594C-A853-EBB6B29E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G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0AC5D-573A-7240-AFCC-2A694A68B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676964" cy="4525963"/>
          </a:xfrm>
        </p:spPr>
        <p:txBody>
          <a:bodyPr/>
          <a:lstStyle/>
          <a:p>
            <a:r>
              <a:rPr lang="en-US" altLang="en-UG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Pig production in Uganda is constraint by endemic African swine fever.</a:t>
            </a:r>
          </a:p>
          <a:p>
            <a:endParaRPr lang="en-US" altLang="en-UG" sz="28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G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Pig value chain actors have been implicated in the spread of ASF.</a:t>
            </a:r>
          </a:p>
          <a:p>
            <a:endParaRPr lang="en-US" altLang="en-UG" sz="2800" b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G" sz="2800" b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 &amp; prevention is limited to biosecurity, surveillance (early detection), and quarantine imposition.  </a:t>
            </a:r>
          </a:p>
          <a:p>
            <a:endParaRPr lang="en-UG" dirty="0"/>
          </a:p>
        </p:txBody>
      </p:sp>
    </p:spTree>
    <p:extLst>
      <p:ext uri="{BB962C8B-B14F-4D97-AF65-F5344CB8AC3E}">
        <p14:creationId xmlns:p14="http://schemas.microsoft.com/office/powerpoint/2010/main" val="389376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B019C607-A32F-CDA7-C980-3F96EFB696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694" y="149778"/>
            <a:ext cx="8856984" cy="6571698"/>
          </a:xfrm>
        </p:spPr>
        <p:txBody>
          <a:bodyPr/>
          <a:lstStyle/>
          <a:p>
            <a:r>
              <a:rPr lang="en-US" altLang="sv-SE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studies have described; virology, epidemiology, implementation biosecurity, &amp;  impact of ASF on farm level in Uganda. </a:t>
            </a:r>
          </a:p>
          <a:p>
            <a:endParaRPr lang="en-US" altLang="sv-SE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sv-SE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knowledge on implementation of ASF control by other actors, and impact of control measures, especially quarantine.</a:t>
            </a:r>
          </a:p>
          <a:p>
            <a:endParaRPr lang="en-US" altLang="sv-SE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sv-SE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described how actors perceived the restrictions imposed on them, assessed what actions actors took, and the perceived economic impact on different stakeholders during quarantine in two districts of Uganda. </a:t>
            </a:r>
            <a:endParaRPr lang="sv-SE" altLang="sv-SE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altLang="sv-SE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4DD29-E325-268B-06B2-AAB36BED8C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E254BD-8194-5A4E-BB91-E1EF8B40409A}" type="datetime3">
              <a:rPr lang="en-US" smtClean="0"/>
              <a:pPr>
                <a:defRPr/>
              </a:pPr>
              <a:t>7 February 2023</a:t>
            </a:fld>
            <a:endParaRPr lang="en-US"/>
          </a:p>
        </p:txBody>
      </p:sp>
      <p:sp>
        <p:nvSpPr>
          <p:cNvPr id="21508" name="Slide Number Placeholder 4">
            <a:extLst>
              <a:ext uri="{FF2B5EF4-FFF2-40B4-BE49-F238E27FC236}">
                <a16:creationId xmlns:a16="http://schemas.microsoft.com/office/drawing/2014/main" id="{DBD19A02-BE9F-B787-0D60-FBDBC0136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-203200" y="774700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12F161-32D2-4C9B-9D8F-0FF21E389AC4}" type="slidenum">
              <a:rPr lang="en-US" altLang="sv-SE" sz="3600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sv-SE" sz="360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8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33D08-FBD7-214C-AED3-A3E8713C76B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E254BD-8194-5A4E-BB91-E1EF8B40409A}" type="datetime3">
              <a:rPr lang="en-US" smtClean="0"/>
              <a:pPr>
                <a:defRPr/>
              </a:pPr>
              <a:t>7 February 2023</a:t>
            </a:fld>
            <a:endParaRPr lang="en-US"/>
          </a:p>
        </p:txBody>
      </p:sp>
      <p:sp>
        <p:nvSpPr>
          <p:cNvPr id="22531" name="Slide Number Placeholder 4">
            <a:extLst>
              <a:ext uri="{FF2B5EF4-FFF2-40B4-BE49-F238E27FC236}">
                <a16:creationId xmlns:a16="http://schemas.microsoft.com/office/drawing/2014/main" id="{60823696-E481-5BA8-4203-B66DF9C377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F12E7A-241E-4C38-9E1A-AD2D3BFCE40A}" type="slidenum">
              <a:rPr lang="en-US" altLang="sv-SE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sv-SE">
              <a:solidFill>
                <a:srgbClr val="FEFFFF"/>
              </a:solidFill>
            </a:endParaRPr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9D9DEC4F-5F25-F327-359E-75C5A62BF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596" y="566672"/>
            <a:ext cx="7716760" cy="615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6">
            <a:extLst>
              <a:ext uri="{FF2B5EF4-FFF2-40B4-BE49-F238E27FC236}">
                <a16:creationId xmlns:a16="http://schemas.microsoft.com/office/drawing/2014/main" id="{1FB28494-AF01-F048-6DDD-7B7F632E8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0"/>
            <a:ext cx="2968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200" b="1">
                <a:solidFill>
                  <a:schemeClr val="tx1"/>
                </a:solidFill>
              </a:rPr>
              <a:t>Methodology </a:t>
            </a:r>
          </a:p>
        </p:txBody>
      </p:sp>
    </p:spTree>
    <p:extLst>
      <p:ext uri="{BB962C8B-B14F-4D97-AF65-F5344CB8AC3E}">
        <p14:creationId xmlns:p14="http://schemas.microsoft.com/office/powerpoint/2010/main" val="421354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82B26-E2E5-FF4C-894A-71B531005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2838"/>
            <a:ext cx="8928992" cy="5748384"/>
          </a:xfrm>
        </p:spPr>
        <p:txBody>
          <a:bodyPr/>
          <a:lstStyle/>
          <a:p>
            <a:r>
              <a:rPr lang="en-UG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was conducted in Kisoro &amp; Moyo districts in 2019.</a:t>
            </a:r>
          </a:p>
          <a:p>
            <a:endParaRPr lang="en-UG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G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Commissioner of Animal Health, imposed total quarantine in 2015 (Kisoro) &amp; in 2019 (Moyo).</a:t>
            </a:r>
          </a:p>
          <a:p>
            <a:endParaRPr lang="en-UG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G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K</a:t>
            </a:r>
            <a:r>
              <a:rPr lang="en-GB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(district veterinary officers: Kisoro &amp; Moyo) were interviewed.  Captured data on status of pig value chains informed FGD meetings.</a:t>
            </a:r>
          </a:p>
          <a:p>
            <a:endParaRPr lang="en-GB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of 10 FGDs (four farmers’, four traders’, &amp; two veterinarians’  categories) were performed. </a:t>
            </a:r>
            <a:endParaRPr lang="en-UG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0DF0C-EFD3-CF4A-BE2A-F6377F182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70D11-4A32-408C-9BAB-9DB9BC182D0A}" type="datetime3">
              <a:rPr lang="en-US" smtClean="0"/>
              <a:pPr>
                <a:defRPr/>
              </a:pPr>
              <a:t>7 February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4C7DD-2258-4E4D-B245-5DFB19A7B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5864E-E71A-4E0B-A14F-E2857A49FEBB}" type="slidenum">
              <a:rPr lang="en-US" altLang="en-UG" smtClean="0"/>
              <a:pPr>
                <a:defRPr/>
              </a:pPr>
              <a:t>5</a:t>
            </a:fld>
            <a:endParaRPr lang="en-US" altLang="en-UG"/>
          </a:p>
        </p:txBody>
      </p:sp>
    </p:spTree>
    <p:extLst>
      <p:ext uri="{BB962C8B-B14F-4D97-AF65-F5344CB8AC3E}">
        <p14:creationId xmlns:p14="http://schemas.microsoft.com/office/powerpoint/2010/main" val="423236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FFCC-5BB3-384E-8623-64B170F06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220"/>
            <a:ext cx="9036496" cy="6621255"/>
          </a:xfrm>
        </p:spPr>
        <p:txBody>
          <a:bodyPr/>
          <a:lstStyle/>
          <a:p>
            <a:r>
              <a:rPr lang="en-GB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Guiding s</a:t>
            </a:r>
            <a:r>
              <a:rPr lang="en-GB" sz="28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ubtopics: the</a:t>
            </a:r>
            <a:r>
              <a:rPr lang="en-GB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imposed quarantine measures, measures taken by actors in response, stakeholders perceived </a:t>
            </a:r>
            <a:r>
              <a:rPr lang="en-GB" sz="2800" b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be </a:t>
            </a:r>
            <a:r>
              <a:rPr lang="en-GB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affected, and ranking affected stakeholders based on relative economic impact.</a:t>
            </a:r>
            <a:r>
              <a:rPr lang="en-UG" sz="2800" b="0" dirty="0">
                <a:effectLst/>
              </a:rPr>
              <a:t> </a:t>
            </a:r>
          </a:p>
          <a:p>
            <a:endParaRPr lang="en-UG" b="0" dirty="0"/>
          </a:p>
          <a:p>
            <a:r>
              <a:rPr lang="en-UG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Discussed relevant</a:t>
            </a:r>
            <a:r>
              <a:rPr lang="en-UG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imposed measures &amp; actions taken.</a:t>
            </a:r>
          </a:p>
          <a:p>
            <a:endParaRPr lang="en-UG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G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stakeholders were listed. </a:t>
            </a:r>
          </a:p>
          <a:p>
            <a:endParaRPr lang="en-UG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Proportional piling using beans ranked stakeholders economicall</a:t>
            </a:r>
            <a:r>
              <a:rPr lang="en-GB" sz="2800" b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affected by quarantine.</a:t>
            </a:r>
          </a:p>
          <a:p>
            <a:endParaRPr lang="en-GB" sz="2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Perceived reasons for ranking stakeholders were discussed.</a:t>
            </a:r>
          </a:p>
          <a:p>
            <a:endParaRPr lang="en-GB" sz="2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A4D7E-9A00-7A43-B3EF-1B15122A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470D11-4A32-408C-9BAB-9DB9BC182D0A}" type="datetime3">
              <a:rPr lang="en-US" smtClean="0"/>
              <a:pPr>
                <a:defRPr/>
              </a:pPr>
              <a:t>7 February 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17212-734B-5F4D-A12C-9B33C97E2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5864E-E71A-4E0B-A14F-E2857A49FEBB}" type="slidenum">
              <a:rPr lang="en-US" altLang="en-UG" smtClean="0"/>
              <a:pPr>
                <a:defRPr/>
              </a:pPr>
              <a:t>6</a:t>
            </a:fld>
            <a:endParaRPr lang="en-US" altLang="en-UG"/>
          </a:p>
        </p:txBody>
      </p:sp>
    </p:spTree>
    <p:extLst>
      <p:ext uri="{BB962C8B-B14F-4D97-AF65-F5344CB8AC3E}">
        <p14:creationId xmlns:p14="http://schemas.microsoft.com/office/powerpoint/2010/main" val="3917696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59E0C-3DFE-FC3E-8D24-7BBF6A28834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E254BD-8194-5A4E-BB91-E1EF8B40409A}" type="datetime3">
              <a:rPr lang="en-US" smtClean="0"/>
              <a:pPr>
                <a:defRPr/>
              </a:pPr>
              <a:t>7 February 2023</a:t>
            </a:fld>
            <a:endParaRPr lang="en-US"/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5802392E-D1D1-5F39-631A-D265CDC0DD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E111E69-E818-44FE-8F0C-A551C2D2AC02}" type="slidenum">
              <a:rPr lang="en-US" altLang="sv-SE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sv-SE">
              <a:solidFill>
                <a:srgbClr val="FEFFFF"/>
              </a:solidFill>
            </a:endParaRPr>
          </a:p>
        </p:txBody>
      </p:sp>
      <p:sp>
        <p:nvSpPr>
          <p:cNvPr id="24580" name="TextBox 6">
            <a:extLst>
              <a:ext uri="{FF2B5EF4-FFF2-40B4-BE49-F238E27FC236}">
                <a16:creationId xmlns:a16="http://schemas.microsoft.com/office/drawing/2014/main" id="{8E09307A-6CF7-910D-829B-0A7254087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3838" y="0"/>
            <a:ext cx="1800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3200" b="1">
                <a:solidFill>
                  <a:schemeClr val="tx1"/>
                </a:solidFill>
              </a:rPr>
              <a:t>RESULTS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CC19C49-D8B8-EC62-2D41-4909879F3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981659"/>
              </p:ext>
            </p:extLst>
          </p:nvPr>
        </p:nvGraphicFramePr>
        <p:xfrm>
          <a:off x="265906" y="550055"/>
          <a:ext cx="8770590" cy="5236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4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7764">
                <a:tc>
                  <a:txBody>
                    <a:bodyPr/>
                    <a:lstStyle/>
                    <a:p>
                      <a:pPr algn="just"/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Actors</a:t>
                      </a:r>
                      <a:endParaRPr lang="en-UG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Imposed restrictions </a:t>
                      </a:r>
                      <a:endParaRPr lang="en-UG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Actions taken by actors </a:t>
                      </a:r>
                      <a:endParaRPr lang="en-UG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 gridSpan="4">
                  <a:txBody>
                    <a:bodyPr/>
                    <a:lstStyle/>
                    <a:p>
                      <a:pPr algn="just"/>
                      <a:r>
                        <a:rPr lang="en-UG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FGDs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mentioning  action taken</a:t>
                      </a:r>
                      <a:endParaRPr lang="en-UG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17">
                <a:tc gridSpan="3"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Farmers (n=4)                                            </a:t>
                      </a:r>
                      <a:endParaRPr lang="en-UG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b"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FGD1</a:t>
                      </a:r>
                      <a:endParaRPr lang="en-UG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FDG2</a:t>
                      </a:r>
                      <a:endParaRPr lang="en-UG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FGD6</a:t>
                      </a:r>
                      <a:endParaRPr lang="en-UG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FGD7</a:t>
                      </a:r>
                      <a:endParaRPr lang="en-UG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82">
                <a:tc rowSpan="5">
                  <a:txBody>
                    <a:bodyPr/>
                    <a:lstStyle/>
                    <a:p>
                      <a:endParaRPr lang="en-UG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b"/>
                </a:tc>
                <a:tc rowSpan="3"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 on pig trade</a:t>
                      </a:r>
                      <a:endParaRPr lang="en-UG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r>
                        <a:rPr lang="en-U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 not buy pigs </a:t>
                      </a:r>
                      <a:endParaRPr lang="en-UG" sz="1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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882"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 not sell pigs </a:t>
                      </a:r>
                      <a:endParaRPr lang="en-UG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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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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882"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Sold pigs </a:t>
                      </a:r>
                      <a:endParaRPr lang="en-UG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882"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 on pig movement 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r>
                        <a:rPr lang="en-U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Confined free range pigs</a:t>
                      </a:r>
                      <a:endParaRPr lang="en-U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882"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Used boda-boda within &amp; across borders </a:t>
                      </a:r>
                      <a:endParaRPr lang="en-UG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927">
                <a:tc gridSpan="3">
                  <a:txBody>
                    <a:bodyPr/>
                    <a:lstStyle/>
                    <a:p>
                      <a:pPr algn="just"/>
                      <a:r>
                        <a:rPr lang="en-UG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Traders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(n=4)</a:t>
                      </a:r>
                      <a:endParaRPr lang="en-UG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b"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FGD3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FGD4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FGD8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FGD9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764">
                <a:tc rowSpan="6">
                  <a:txBody>
                    <a:bodyPr/>
                    <a:lstStyle/>
                    <a:p>
                      <a:pPr algn="just"/>
                      <a:r>
                        <a:rPr lang="en-U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b"/>
                </a:tc>
                <a:tc rowSpan="4"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 on pig &amp; pork trade</a:t>
                      </a:r>
                      <a:endParaRPr lang="en-UG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Bought pigs from farmers despite closure of livestock market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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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882"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Sold pigs within and beyond the district </a:t>
                      </a:r>
                      <a:endParaRPr lang="en-UG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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882"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Slaughtered pigs at farmers' home</a:t>
                      </a:r>
                      <a:endParaRPr lang="en-UG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882"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 not roast pork</a:t>
                      </a:r>
                      <a:endParaRPr lang="en-UG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7764"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 on pig movement</a:t>
                      </a:r>
                      <a:endParaRPr lang="en-U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Moved pigs across national &amp; international borders of south Sudan &amp; DRC </a:t>
                      </a:r>
                      <a:endParaRPr lang="en-UG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882"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Moved pigs on boda-boda motorcycle to South Sudan</a:t>
                      </a:r>
                      <a:endParaRPr lang="en-UG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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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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05099">
                <a:tc gridSpan="3">
                  <a:txBody>
                    <a:bodyPr/>
                    <a:lstStyle/>
                    <a:p>
                      <a:pPr algn="just"/>
                      <a:r>
                        <a:rPr lang="en-UG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Veterinarians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(n=2)</a:t>
                      </a:r>
                      <a:endParaRPr lang="en-UG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b"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FGD5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FGD10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8882">
                <a:tc rowSpan="4">
                  <a:txBody>
                    <a:bodyPr/>
                    <a:lstStyle/>
                    <a:p>
                      <a:pPr algn="just"/>
                      <a:r>
                        <a:rPr lang="en-U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b"/>
                </a:tc>
                <a:tc rowSpan="4"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Enforce ban on pig/pork trade &amp; movement, &amp; Disease investigation 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b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Denied pigs business in livestock markets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itchFamily="2" charset="2"/>
                        </a:rPr>
                        <a:t>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8882"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 not issue animal movement permit</a:t>
                      </a:r>
                      <a:endParaRPr lang="en-UG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8882"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Suspended inspection of pork </a:t>
                      </a:r>
                      <a:endParaRPr lang="en-UG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G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656645"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Surveillance visits done in sub-counties nearer district headquarters </a:t>
                      </a:r>
                      <a:endParaRPr lang="en-UG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G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G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G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321" marR="53321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24754" name="TextBox 9">
            <a:extLst>
              <a:ext uri="{FF2B5EF4-FFF2-40B4-BE49-F238E27FC236}">
                <a16:creationId xmlns:a16="http://schemas.microsoft.com/office/drawing/2014/main" id="{8DB2778C-1D6E-DC72-117F-AB346282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21" y="5885135"/>
            <a:ext cx="74270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sv-SE" altLang="sv-SE" sz="1100" b="1" i="1" dirty="0">
                <a:solidFill>
                  <a:schemeClr val="tx1"/>
                </a:solidFill>
              </a:rPr>
              <a:t>M=The action </a:t>
            </a:r>
            <a:r>
              <a:rPr lang="sv-SE" altLang="sv-SE" sz="1100" b="1" i="1" dirty="0" err="1">
                <a:solidFill>
                  <a:schemeClr val="tx1"/>
                </a:solidFill>
              </a:rPr>
              <a:t>was</a:t>
            </a:r>
            <a:r>
              <a:rPr lang="sv-SE" altLang="sv-SE" sz="1100" b="1" i="1" dirty="0">
                <a:solidFill>
                  <a:schemeClr val="tx1"/>
                </a:solidFill>
              </a:rPr>
              <a:t> </a:t>
            </a:r>
            <a:r>
              <a:rPr lang="sv-SE" altLang="sv-SE" sz="1100" b="1" i="1" dirty="0" err="1">
                <a:solidFill>
                  <a:schemeClr val="tx1"/>
                </a:solidFill>
              </a:rPr>
              <a:t>mentioned</a:t>
            </a:r>
            <a:r>
              <a:rPr lang="sv-SE" altLang="sv-SE" sz="1100" b="1" i="1" dirty="0">
                <a:solidFill>
                  <a:schemeClr val="tx1"/>
                </a:solidFill>
              </a:rPr>
              <a:t> in </a:t>
            </a:r>
            <a:r>
              <a:rPr lang="sv-SE" altLang="sv-SE" sz="1100" b="1" i="1" dirty="0" err="1">
                <a:solidFill>
                  <a:schemeClr val="tx1"/>
                </a:solidFill>
              </a:rPr>
              <a:t>that</a:t>
            </a:r>
            <a:r>
              <a:rPr lang="sv-SE" altLang="sv-SE" sz="1100" b="1" i="1" dirty="0">
                <a:solidFill>
                  <a:schemeClr val="tx1"/>
                </a:solidFill>
              </a:rPr>
              <a:t> </a:t>
            </a:r>
            <a:r>
              <a:rPr lang="sv-SE" altLang="sv-SE" sz="1100" b="1" i="1" dirty="0" err="1">
                <a:solidFill>
                  <a:schemeClr val="tx1"/>
                </a:solidFill>
              </a:rPr>
              <a:t>particular</a:t>
            </a:r>
            <a:r>
              <a:rPr lang="sv-SE" altLang="sv-SE" sz="1100" b="1" i="1" dirty="0">
                <a:solidFill>
                  <a:schemeClr val="tx1"/>
                </a:solidFill>
              </a:rPr>
              <a:t> FGD; *=The action </a:t>
            </a:r>
            <a:r>
              <a:rPr lang="sv-SE" altLang="sv-SE" sz="1100" b="1" i="1" dirty="0" err="1">
                <a:solidFill>
                  <a:schemeClr val="tx1"/>
                </a:solidFill>
              </a:rPr>
              <a:t>was</a:t>
            </a:r>
            <a:r>
              <a:rPr lang="sv-SE" altLang="sv-SE" sz="1100" b="1" i="1" dirty="0">
                <a:solidFill>
                  <a:schemeClr val="tx1"/>
                </a:solidFill>
              </a:rPr>
              <a:t> not </a:t>
            </a:r>
            <a:r>
              <a:rPr lang="sv-SE" altLang="sv-SE" sz="1100" b="1" i="1" dirty="0" err="1">
                <a:solidFill>
                  <a:schemeClr val="tx1"/>
                </a:solidFill>
              </a:rPr>
              <a:t>mentioned</a:t>
            </a:r>
            <a:r>
              <a:rPr lang="sv-SE" altLang="sv-SE" sz="1100" b="1" i="1" dirty="0">
                <a:solidFill>
                  <a:schemeClr val="tx1"/>
                </a:solidFill>
              </a:rPr>
              <a:t> in </a:t>
            </a:r>
            <a:r>
              <a:rPr lang="sv-SE" altLang="sv-SE" sz="1100" b="1" i="1" dirty="0" err="1">
                <a:solidFill>
                  <a:schemeClr val="tx1"/>
                </a:solidFill>
              </a:rPr>
              <a:t>that</a:t>
            </a:r>
            <a:r>
              <a:rPr lang="sv-SE" altLang="sv-SE" sz="1100" b="1" i="1" dirty="0">
                <a:solidFill>
                  <a:schemeClr val="tx1"/>
                </a:solidFill>
              </a:rPr>
              <a:t> </a:t>
            </a:r>
            <a:r>
              <a:rPr lang="sv-SE" altLang="sv-SE" sz="1100" b="1" i="1" dirty="0" err="1">
                <a:solidFill>
                  <a:schemeClr val="tx1"/>
                </a:solidFill>
              </a:rPr>
              <a:t>particular</a:t>
            </a:r>
            <a:r>
              <a:rPr lang="sv-SE" altLang="sv-SE" sz="1100" b="1" i="1" dirty="0">
                <a:solidFill>
                  <a:schemeClr val="tx1"/>
                </a:solidFill>
              </a:rPr>
              <a:t> FGD</a:t>
            </a:r>
          </a:p>
        </p:txBody>
      </p:sp>
    </p:spTree>
    <p:extLst>
      <p:ext uri="{BB962C8B-B14F-4D97-AF65-F5344CB8AC3E}">
        <p14:creationId xmlns:p14="http://schemas.microsoft.com/office/powerpoint/2010/main" val="401799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E70A1D0B-6894-6D87-469B-EDF286D229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-72158"/>
            <a:ext cx="8948280" cy="6474956"/>
          </a:xfrm>
        </p:spPr>
        <p:txBody>
          <a:bodyPr/>
          <a:lstStyle/>
          <a:p>
            <a:r>
              <a:rPr lang="en-US" altLang="sv-SE" sz="28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 and slaughter of pigs at farmers’ homes, despite adhering to ban on pig trade in livestock market.</a:t>
            </a:r>
          </a:p>
          <a:p>
            <a:pPr marL="0" indent="0">
              <a:buNone/>
            </a:pPr>
            <a:endParaRPr lang="en-US" altLang="sv-SE" sz="2800" b="0" strike="sngStrik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altLang="sv-SE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Pigs bought from farmers’ homes were transported away using boda-boda motorcycle.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56E26-BB00-4439-727A-E2ECA78F2F7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5926548"/>
            <a:ext cx="2133600" cy="476250"/>
          </a:xfrm>
        </p:spPr>
        <p:txBody>
          <a:bodyPr/>
          <a:lstStyle/>
          <a:p>
            <a:pPr>
              <a:defRPr/>
            </a:pPr>
            <a:fld id="{00E254BD-8194-5A4E-BB91-E1EF8B40409A}" type="datetime3">
              <a:rPr lang="en-US" smtClean="0"/>
              <a:pPr>
                <a:defRPr/>
              </a:pPr>
              <a:t>7 February 2023</a:t>
            </a:fld>
            <a:endParaRPr lang="en-US"/>
          </a:p>
        </p:txBody>
      </p:sp>
      <p:sp>
        <p:nvSpPr>
          <p:cNvPr id="26628" name="Slide Number Placeholder 4">
            <a:extLst>
              <a:ext uri="{FF2B5EF4-FFF2-40B4-BE49-F238E27FC236}">
                <a16:creationId xmlns:a16="http://schemas.microsoft.com/office/drawing/2014/main" id="{DAFF4EF3-EAFF-F32E-AB7B-9E2F6CFFF1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54DBFB8-460E-4C50-9415-9DED0627CAD9}" type="slidenum">
              <a:rPr lang="en-US" altLang="sv-SE" smtClean="0">
                <a:solidFill>
                  <a:srgbClr val="FE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sv-SE">
              <a:solidFill>
                <a:srgbClr val="FE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5576E5-EFD8-7448-89FE-786229A173A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005" y="2474396"/>
            <a:ext cx="4614275" cy="4082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544FFC-313A-DD4B-B344-944D194066F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168" y="2479467"/>
            <a:ext cx="4086616" cy="408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8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51EA8-0E53-7047-AACD-A91C33150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60649"/>
            <a:ext cx="8784976" cy="1080120"/>
          </a:xfrm>
        </p:spPr>
        <p:txBody>
          <a:bodyPr/>
          <a:lstStyle/>
          <a:p>
            <a:r>
              <a:rPr lang="en-UG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Traders slaughtered pigs from farmers’ homes.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0D6239-7383-D244-A1A7-0993ABD13B4C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725" y="1194206"/>
            <a:ext cx="4559475" cy="4534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AD8540-FFE2-AD4D-82DC-95BF6F6A2D17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693" y="1171961"/>
            <a:ext cx="4184461" cy="4514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772675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49C6273058F4D94DF0ABA7DF59315" ma:contentTypeVersion="16" ma:contentTypeDescription="Create a new document." ma:contentTypeScope="" ma:versionID="f09cc8db0536a0c197d2b858bf682d67">
  <xsd:schema xmlns:xsd="http://www.w3.org/2001/XMLSchema" xmlns:xs="http://www.w3.org/2001/XMLSchema" xmlns:p="http://schemas.microsoft.com/office/2006/metadata/properties" xmlns:ns2="e357bd84-b6d4-42ee-b8e4-ba03c7c10af9" xmlns:ns3="fd300111-1b6d-4ede-b74f-05b2b922cc1a" targetNamespace="http://schemas.microsoft.com/office/2006/metadata/properties" ma:root="true" ma:fieldsID="1256129b3e863ba3db17be6029ed7baf" ns2:_="" ns3:_="">
    <xsd:import namespace="e357bd84-b6d4-42ee-b8e4-ba03c7c10af9"/>
    <xsd:import namespace="fd300111-1b6d-4ede-b74f-05b2b922cc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ralPresent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7bd84-b6d4-42ee-b8e4-ba03c7c10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ralPresentation" ma:index="14" nillable="true" ma:displayName="Oral Presentation" ma:default="1" ma:format="Dropdown" ma:internalName="OralPresentation">
      <xsd:simpleType>
        <xsd:restriction base="dms:Boolea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bd5f298-1e24-4768-94fc-a8b9045ba2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00111-1b6d-4ede-b74f-05b2b922cc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d5f5a1-dd62-47c3-95ef-ac155c8a0ca6}" ma:internalName="TaxCatchAll" ma:showField="CatchAllData" ma:web="fd300111-1b6d-4ede-b74f-05b2b922cc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300111-1b6d-4ede-b74f-05b2b922cc1a" xsi:nil="true"/>
    <lcf76f155ced4ddcb4097134ff3c332f xmlns="e357bd84-b6d4-42ee-b8e4-ba03c7c10af9">
      <Terms xmlns="http://schemas.microsoft.com/office/infopath/2007/PartnerControls"/>
    </lcf76f155ced4ddcb4097134ff3c332f>
    <OralPresentation xmlns="e357bd84-b6d4-42ee-b8e4-ba03c7c10af9">true</OralPresentation>
  </documentManagement>
</p:properties>
</file>

<file path=customXml/itemProps1.xml><?xml version="1.0" encoding="utf-8"?>
<ds:datastoreItem xmlns:ds="http://schemas.openxmlformats.org/officeDocument/2006/customXml" ds:itemID="{78D933BB-C359-4690-900E-4582CE309BB5}"/>
</file>

<file path=customXml/itemProps2.xml><?xml version="1.0" encoding="utf-8"?>
<ds:datastoreItem xmlns:ds="http://schemas.openxmlformats.org/officeDocument/2006/customXml" ds:itemID="{EC216B47-418B-4839-B831-091707BF5886}"/>
</file>

<file path=customXml/itemProps3.xml><?xml version="1.0" encoding="utf-8"?>
<ds:datastoreItem xmlns:ds="http://schemas.openxmlformats.org/officeDocument/2006/customXml" ds:itemID="{99FC8FF2-E956-408C-BF61-6BCA3114E98C}"/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2603</TotalTime>
  <Words>1007</Words>
  <Application>Microsoft Macintosh PowerPoint</Application>
  <PresentationFormat>On-screen Show (4:3)</PresentationFormat>
  <Paragraphs>250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Hebrew</vt:lpstr>
      <vt:lpstr>Century Gothic</vt:lpstr>
      <vt:lpstr>Times New Roman</vt:lpstr>
      <vt:lpstr>Wingdings 3</vt:lpstr>
      <vt:lpstr>Default Design</vt:lpstr>
      <vt:lpstr>African swine fever control measures along the smallholder pig value chain in Kisoro and Moyo districts of Uganda: Adherence and perceived impact   Tony Aliro*, Ståhl Karl, Walter Odongo, Dione, Michel, Okello, Daniel Micheal, Charles Masembe, Chenais Erika     *corresponding author: alirotony@gmail.com  Presenter: Aliro Tonny 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Recommendation</vt:lpstr>
      <vt:lpstr>PowerPoint Presentation</vt:lpstr>
      <vt:lpstr>PowerPoint Presentation</vt:lpstr>
    </vt:vector>
  </TitlesOfParts>
  <Company>Biologisk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</dc:creator>
  <cp:lastModifiedBy>Aliro Tonny</cp:lastModifiedBy>
  <cp:revision>79</cp:revision>
  <dcterms:created xsi:type="dcterms:W3CDTF">2010-11-02T09:22:40Z</dcterms:created>
  <dcterms:modified xsi:type="dcterms:W3CDTF">2023-02-07T15:04:45Z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0x01010077E49C6273058F4D94DF0ABA7DF59315</vt:lpwstr>
  </property>
</Properties>
</file>